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62" r:id="rId4"/>
    <p:sldId id="258" r:id="rId5"/>
    <p:sldId id="259" r:id="rId6"/>
    <p:sldId id="260" r:id="rId7"/>
    <p:sldId id="263" r:id="rId8"/>
    <p:sldId id="264" r:id="rId9"/>
    <p:sldId id="261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F647F9-5C49-4592-9331-9D3B3EFFA86E}" type="datetimeFigureOut">
              <a:rPr lang="es-CO" smtClean="0"/>
              <a:t>1/02/2019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A1DD3-761D-401C-AD06-D980057CA8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9774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A1DD3-761D-401C-AD06-D980057CA8BE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6878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1DE5-DC63-4C85-8B8A-614E24101969}" type="datetimeFigureOut">
              <a:rPr lang="es-CO" smtClean="0"/>
              <a:t>1/02/2019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ABBD-41F2-4C0F-9430-0452B67527D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5168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1DE5-DC63-4C85-8B8A-614E24101969}" type="datetimeFigureOut">
              <a:rPr lang="es-CO" smtClean="0"/>
              <a:t>1/02/2019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ABBD-41F2-4C0F-9430-0452B67527D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7414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1DE5-DC63-4C85-8B8A-614E24101969}" type="datetimeFigureOut">
              <a:rPr lang="es-CO" smtClean="0"/>
              <a:t>1/02/2019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ABBD-41F2-4C0F-9430-0452B67527D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3381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1DE5-DC63-4C85-8B8A-614E24101969}" type="datetimeFigureOut">
              <a:rPr lang="es-CO" smtClean="0"/>
              <a:t>1/02/2019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ABBD-41F2-4C0F-9430-0452B67527D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9563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1DE5-DC63-4C85-8B8A-614E24101969}" type="datetimeFigureOut">
              <a:rPr lang="es-CO" smtClean="0"/>
              <a:t>1/02/2019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ABBD-41F2-4C0F-9430-0452B67527D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8191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1DE5-DC63-4C85-8B8A-614E24101969}" type="datetimeFigureOut">
              <a:rPr lang="es-CO" smtClean="0"/>
              <a:t>1/02/2019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ABBD-41F2-4C0F-9430-0452B67527D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0153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1DE5-DC63-4C85-8B8A-614E24101969}" type="datetimeFigureOut">
              <a:rPr lang="es-CO" smtClean="0"/>
              <a:t>1/02/2019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ABBD-41F2-4C0F-9430-0452B67527D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55927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1DE5-DC63-4C85-8B8A-614E24101969}" type="datetimeFigureOut">
              <a:rPr lang="es-CO" smtClean="0"/>
              <a:t>1/02/2019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ABBD-41F2-4C0F-9430-0452B67527D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05658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1DE5-DC63-4C85-8B8A-614E24101969}" type="datetimeFigureOut">
              <a:rPr lang="es-CO" smtClean="0"/>
              <a:t>1/02/2019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ABBD-41F2-4C0F-9430-0452B67527D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4985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1DE5-DC63-4C85-8B8A-614E24101969}" type="datetimeFigureOut">
              <a:rPr lang="es-CO" smtClean="0"/>
              <a:t>1/02/2019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ABBD-41F2-4C0F-9430-0452B67527D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5232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01DE5-DC63-4C85-8B8A-614E24101969}" type="datetimeFigureOut">
              <a:rPr lang="es-CO" smtClean="0"/>
              <a:t>1/02/2019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7ABBD-41F2-4C0F-9430-0452B67527D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1177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rgbClr val="00B0F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01DE5-DC63-4C85-8B8A-614E24101969}" type="datetimeFigureOut">
              <a:rPr lang="es-CO" smtClean="0"/>
              <a:t>1/02/2019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7ABBD-41F2-4C0F-9430-0452B67527D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7317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605" y="3582237"/>
            <a:ext cx="2811780" cy="1242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167" y="3647585"/>
            <a:ext cx="3012849" cy="1306251"/>
          </a:xfrm>
          <a:prstGeom prst="rect">
            <a:avLst/>
          </a:prstGeom>
        </p:spPr>
      </p:pic>
      <p:pic>
        <p:nvPicPr>
          <p:cNvPr id="6" name="Imagen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79" y="3547947"/>
            <a:ext cx="3449320" cy="1276350"/>
          </a:xfrm>
          <a:prstGeom prst="rect">
            <a:avLst/>
          </a:prstGeom>
        </p:spPr>
      </p:pic>
      <p:pic>
        <p:nvPicPr>
          <p:cNvPr id="1026" name="Imagen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7956" y="3616058"/>
            <a:ext cx="1713902" cy="1140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uadroTexto 6"/>
          <p:cNvSpPr txBox="1"/>
          <p:nvPr/>
        </p:nvSpPr>
        <p:spPr>
          <a:xfrm>
            <a:off x="5239390" y="5637125"/>
            <a:ext cx="16448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b="1" dirty="0"/>
              <a:t>Febrero 2019 </a:t>
            </a:r>
            <a:endParaRPr lang="es-CO" sz="2000" b="1" dirty="0"/>
          </a:p>
        </p:txBody>
      </p:sp>
      <p:sp>
        <p:nvSpPr>
          <p:cNvPr id="8" name="Rectángulo 7"/>
          <p:cNvSpPr/>
          <p:nvPr/>
        </p:nvSpPr>
        <p:spPr>
          <a:xfrm>
            <a:off x="2030610" y="866904"/>
            <a:ext cx="830998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VE" sz="28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CONSTRUCTORES DE PAZ: </a:t>
            </a:r>
          </a:p>
          <a:p>
            <a:pPr algn="ctr"/>
            <a:r>
              <a:rPr lang="es-VE" sz="2800" b="1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UNA ESTRATEGIA DE REINCORPORACIÓN SOCIAL Y ECONÓMICA PARA LA RECONCILIACIÓN Y FORTALECIMIENTO DEL DESARROLLO LOCAL </a:t>
            </a:r>
            <a:r>
              <a:rPr lang="es-VE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7223450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/>
        </p:nvSpPr>
        <p:spPr>
          <a:xfrm>
            <a:off x="7988300" y="895349"/>
            <a:ext cx="4165600" cy="1079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Rectángulo 10"/>
          <p:cNvSpPr/>
          <p:nvPr/>
        </p:nvSpPr>
        <p:spPr>
          <a:xfrm>
            <a:off x="1238250" y="5753654"/>
            <a:ext cx="8528050" cy="1385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 descr="C:\Users\Elvira-PC\Desktop\Imagen1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" y="533401"/>
            <a:ext cx="10985500" cy="397732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ángulo 4"/>
          <p:cNvSpPr/>
          <p:nvPr/>
        </p:nvSpPr>
        <p:spPr>
          <a:xfrm>
            <a:off x="6692900" y="3809998"/>
            <a:ext cx="2235200" cy="495301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VE" b="1" dirty="0"/>
              <a:t>CIENCIAS SOCIALES </a:t>
            </a:r>
            <a:endParaRPr lang="es-CO" b="1" dirty="0"/>
          </a:p>
        </p:txBody>
      </p:sp>
      <p:sp>
        <p:nvSpPr>
          <p:cNvPr id="6" name="Rectángulo 5"/>
          <p:cNvSpPr/>
          <p:nvPr/>
        </p:nvSpPr>
        <p:spPr>
          <a:xfrm>
            <a:off x="6692900" y="3270248"/>
            <a:ext cx="2235200" cy="539751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VE" b="1" dirty="0"/>
              <a:t>ARQUITECTO</a:t>
            </a:r>
            <a:endParaRPr lang="es-CO" b="1" dirty="0"/>
          </a:p>
        </p:txBody>
      </p:sp>
      <p:sp>
        <p:nvSpPr>
          <p:cNvPr id="7" name="Rectángulo 6"/>
          <p:cNvSpPr/>
          <p:nvPr/>
        </p:nvSpPr>
        <p:spPr>
          <a:xfrm>
            <a:off x="3251200" y="5581647"/>
            <a:ext cx="2743200" cy="4953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VE" b="1" dirty="0"/>
              <a:t>CERRAJERIA</a:t>
            </a:r>
            <a:endParaRPr lang="es-CO" b="1" dirty="0"/>
          </a:p>
        </p:txBody>
      </p:sp>
      <p:sp>
        <p:nvSpPr>
          <p:cNvPr id="8" name="Rectángulo 7"/>
          <p:cNvSpPr/>
          <p:nvPr/>
        </p:nvSpPr>
        <p:spPr>
          <a:xfrm>
            <a:off x="6184900" y="5575301"/>
            <a:ext cx="2743200" cy="4953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VE" b="1" dirty="0"/>
              <a:t>CARPINTERIA</a:t>
            </a:r>
            <a:endParaRPr lang="es-CO" b="1" dirty="0"/>
          </a:p>
        </p:txBody>
      </p:sp>
      <p:sp>
        <p:nvSpPr>
          <p:cNvPr id="9" name="Rectángulo 8"/>
          <p:cNvSpPr/>
          <p:nvPr/>
        </p:nvSpPr>
        <p:spPr>
          <a:xfrm>
            <a:off x="9283700" y="5575301"/>
            <a:ext cx="2743200" cy="4953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VE" b="1" dirty="0"/>
              <a:t>TRANSPORTADORA</a:t>
            </a:r>
            <a:endParaRPr lang="es-CO" b="1" dirty="0"/>
          </a:p>
        </p:txBody>
      </p:sp>
      <p:sp>
        <p:nvSpPr>
          <p:cNvPr id="10" name="Rectángulo 9"/>
          <p:cNvSpPr/>
          <p:nvPr/>
        </p:nvSpPr>
        <p:spPr>
          <a:xfrm>
            <a:off x="152400" y="5575301"/>
            <a:ext cx="2743200" cy="4953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VE" b="1" dirty="0"/>
              <a:t>FABRICA LADRILLOS</a:t>
            </a:r>
            <a:endParaRPr lang="es-CO" b="1" dirty="0"/>
          </a:p>
        </p:txBody>
      </p:sp>
      <p:sp>
        <p:nvSpPr>
          <p:cNvPr id="12" name="Rectángulo 11"/>
          <p:cNvSpPr/>
          <p:nvPr/>
        </p:nvSpPr>
        <p:spPr>
          <a:xfrm>
            <a:off x="12026900" y="895350"/>
            <a:ext cx="127000" cy="49858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70131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76844" y="2476536"/>
            <a:ext cx="6795755" cy="1308064"/>
          </a:xfrm>
          <a:solidFill>
            <a:schemeClr val="accent2"/>
          </a:solidFill>
        </p:spPr>
        <p:txBody>
          <a:bodyPr/>
          <a:lstStyle/>
          <a:p>
            <a:pPr algn="ctr"/>
            <a:r>
              <a:rPr lang="es-VE" sz="4800" b="1" dirty="0">
                <a:solidFill>
                  <a:schemeClr val="bg1"/>
                </a:solidFill>
              </a:rPr>
              <a:t>CRONOGRAMA GENERAL </a:t>
            </a:r>
            <a:r>
              <a:rPr lang="es-VE" b="1" dirty="0"/>
              <a:t> 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335654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6235774"/>
              </p:ext>
            </p:extLst>
          </p:nvPr>
        </p:nvGraphicFramePr>
        <p:xfrm>
          <a:off x="215898" y="555623"/>
          <a:ext cx="11506201" cy="5954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1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22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77958">
                <a:tc>
                  <a:txBody>
                    <a:bodyPr/>
                    <a:lstStyle/>
                    <a:p>
                      <a:pPr algn="ctr"/>
                      <a:r>
                        <a:rPr lang="es-VE" sz="3600" dirty="0"/>
                        <a:t>ACTIVIDAD </a:t>
                      </a:r>
                      <a:endParaRPr lang="es-CO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VE" sz="3200" dirty="0"/>
                        <a:t>AÑO 1 </a:t>
                      </a:r>
                      <a:endParaRPr lang="es-CO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VE" sz="3200" dirty="0"/>
                        <a:t>AÑO 2 </a:t>
                      </a:r>
                      <a:endParaRPr lang="es-CO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4">
                <a:tc>
                  <a:txBody>
                    <a:bodyPr/>
                    <a:lstStyle/>
                    <a:p>
                      <a:pPr algn="just"/>
                      <a:r>
                        <a:rPr lang="es-VE" sz="2400" b="1" i="0" dirty="0"/>
                        <a:t>A.1. Generar competencias para el trabajo que facilitan la inserción económica de la población reincorporada, sus familias y la comunidad aledaña en el sector de la construcción, favoreciendo el desarrollo local</a:t>
                      </a:r>
                      <a:endParaRPr lang="es-CO" sz="2400" b="1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1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2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3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4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1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2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3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4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73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A.1.1. Conformar el equipo humano para la puesta en marcha de todas las actividades y estrategia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73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A.1.2. Realizar un plan operativo anual (POA) y un cronograma detallado de trabajo conjunto trimestral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2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A.1.3.Diseñar un plan de comunicación y </a:t>
                      </a:r>
                      <a:r>
                        <a:rPr lang="es-CO" sz="2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visibilización</a:t>
                      </a:r>
                      <a:r>
                        <a:rPr lang="es-CO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del proyecto 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A.1.4.  Convocar reuniones de coordinación general del proyecto</a:t>
                      </a:r>
                      <a:endParaRPr lang="es-CO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6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A.1.5. Interlocución con organizaciones, instituciones y líderes y lideresas 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87374">
                <a:tc>
                  <a:txBody>
                    <a:bodyPr/>
                    <a:lstStyle/>
                    <a:p>
                      <a:r>
                        <a:rPr lang="es-CO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A.1.6 Socialización del proyecto con las organizaciones sociales asociadas/ instituciones y comunidad del entorno de los dos ETCR</a:t>
                      </a:r>
                      <a:endParaRPr lang="es-CO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6356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6675314"/>
              </p:ext>
            </p:extLst>
          </p:nvPr>
        </p:nvGraphicFramePr>
        <p:xfrm>
          <a:off x="215898" y="339723"/>
          <a:ext cx="11506201" cy="63734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1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22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77958">
                <a:tc>
                  <a:txBody>
                    <a:bodyPr/>
                    <a:lstStyle/>
                    <a:p>
                      <a:pPr algn="ctr"/>
                      <a:r>
                        <a:rPr lang="es-VE" sz="3600" dirty="0"/>
                        <a:t>ACTIVIDAD </a:t>
                      </a:r>
                      <a:endParaRPr lang="es-CO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VE" sz="3200" dirty="0"/>
                        <a:t>AÑO 1 </a:t>
                      </a:r>
                      <a:endParaRPr lang="es-CO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VE" sz="3200" dirty="0"/>
                        <a:t>AÑO 2 </a:t>
                      </a:r>
                      <a:endParaRPr lang="es-CO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4">
                <a:tc>
                  <a:txBody>
                    <a:bodyPr/>
                    <a:lstStyle/>
                    <a:p>
                      <a:pPr algn="just"/>
                      <a:r>
                        <a:rPr lang="es-VE" sz="2400" b="1" i="0" dirty="0"/>
                        <a:t>A.1. Generar competencias para el trabajo que facilitan la inserción económica de la población reincorporada, sus familias y la comunidad aledaña en el sector de la construcción, favoreciendo el desarrollo local</a:t>
                      </a:r>
                      <a:endParaRPr lang="es-CO" sz="2400" b="1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1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2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3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4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1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2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3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4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73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A.1.7. Registro de la implementación del proyecto en todas sus fases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73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A.1.8. Identificar las necesidades de educación integral en ambos ETCR y entornos comunitarios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2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A.1.9 Coordinar los cursos y las jornadas de capacitación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A.1.10 Identificación de saberes, perfiles y vocaciones de la población reincorporada en ambos ETCR (énfasis en las mujeres y población discapacitada)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6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A.1.11 Identificación de saberes, perfiles y vocaciones de la población aledaña a los dos ETCR, incluyendo a los migrantes venezolanos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87374">
                <a:tc>
                  <a:txBody>
                    <a:bodyPr/>
                    <a:lstStyle/>
                    <a:p>
                      <a:r>
                        <a:rPr lang="es-VE" sz="2000" dirty="0"/>
                        <a:t>A.1 12 Inscripción y selecciones de los grupos de aprendices conformados por ex combatientes y comunidad</a:t>
                      </a:r>
                      <a:endParaRPr lang="es-CO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20982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1097426"/>
              </p:ext>
            </p:extLst>
          </p:nvPr>
        </p:nvGraphicFramePr>
        <p:xfrm>
          <a:off x="215898" y="339723"/>
          <a:ext cx="11506201" cy="6145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1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22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77958">
                <a:tc>
                  <a:txBody>
                    <a:bodyPr/>
                    <a:lstStyle/>
                    <a:p>
                      <a:pPr algn="ctr"/>
                      <a:r>
                        <a:rPr lang="es-VE" sz="3600" dirty="0"/>
                        <a:t>ACTIVIDAD </a:t>
                      </a:r>
                      <a:endParaRPr lang="es-CO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VE" sz="3200" dirty="0"/>
                        <a:t>AÑO 1 </a:t>
                      </a:r>
                      <a:endParaRPr lang="es-CO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VE" sz="3200" dirty="0"/>
                        <a:t>AÑO 2 </a:t>
                      </a:r>
                      <a:endParaRPr lang="es-CO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4">
                <a:tc>
                  <a:txBody>
                    <a:bodyPr/>
                    <a:lstStyle/>
                    <a:p>
                      <a:pPr algn="just"/>
                      <a:r>
                        <a:rPr lang="es-VE" sz="2400" b="1" i="0" dirty="0"/>
                        <a:t>A.1. Generar competencias para el trabajo que facilitan la inserción económica de la población reincorporada, sus familias y la comunidad aledaña en el sector de la construcción, favoreciendo el desarrollo local</a:t>
                      </a:r>
                      <a:endParaRPr lang="es-CO" sz="2400" b="1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1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2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3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4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1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2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3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4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73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A.1.13 Realizar 6 talleres teórico-prácticos semanales en ambos ETCR sobre construcción sostenible alternativa (eco arquitectura)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73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A.1.14 Realizar 6 talleres de economía solidaria y sustentabilidad con énfasis en unidades productivas en ambos ETCR (principios de cooperativismo, economía del bien común, desarrollo sustentable, comercio justo, cooperativismo para la reconciliación y el desarrollo local, economía colaborativa)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2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A.1.15 Elaboración de material pedagógico que incluya una cartilla de autoconstrucción asistida con enfoque territorial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A.1.16 Certificación de los cursos realizados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69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A.1.17 Balance del proceso pedagógico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37117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4647883"/>
              </p:ext>
            </p:extLst>
          </p:nvPr>
        </p:nvGraphicFramePr>
        <p:xfrm>
          <a:off x="292098" y="80643"/>
          <a:ext cx="11506201" cy="6554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1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22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77958">
                <a:tc>
                  <a:txBody>
                    <a:bodyPr/>
                    <a:lstStyle/>
                    <a:p>
                      <a:pPr algn="ctr"/>
                      <a:r>
                        <a:rPr lang="es-VE" sz="3600" dirty="0"/>
                        <a:t>ACTIVIDAD </a:t>
                      </a:r>
                      <a:endParaRPr lang="es-CO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VE" sz="3200" dirty="0"/>
                        <a:t>AÑO 1 </a:t>
                      </a:r>
                      <a:endParaRPr lang="es-CO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VE" sz="3200" dirty="0"/>
                        <a:t>AÑO 2 </a:t>
                      </a:r>
                      <a:endParaRPr lang="es-CO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4">
                <a:tc>
                  <a:txBody>
                    <a:bodyPr/>
                    <a:lstStyle/>
                    <a:p>
                      <a:pPr algn="just"/>
                      <a:r>
                        <a:rPr lang="es-VE" sz="2400" b="1" i="0" dirty="0"/>
                        <a:t>A.2 Conformar y/o fortalecer iniciativas productivas acorde al sector de la construcción mediante trabajo colaborativo, cooperativismo y economía solidaria.</a:t>
                      </a:r>
                      <a:endParaRPr lang="es-CO" sz="2400" b="1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1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2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3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4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1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2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3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4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73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A.2.1. Selección del personal integrante de las unidades productivas de acuerdo a su línea (carpintería, cerrajería, ladrillera, ferretería)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4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A.2.2. Realización plan de trabajo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2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A.2.3. Realizar seguimiento al plan y evaluación*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A.2.4. Convocar reuniones de coordinación*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25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A.2.5. Talleres teórico prácticos en cada en cada línea productiva*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24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A.2.6. Realizar un estudio del mercado local en el sector de la construcción e infraestructura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68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A.2.7. Realizar talleres con sectores específicos de la población para definir su participación en las unidades productivas (mujeres, personas con discapacidad y comunidad étnica)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68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A.2.8. Montaje de las unidades productivas asociadas a la construcción en cada uno de los ETCR*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8909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8170242"/>
              </p:ext>
            </p:extLst>
          </p:nvPr>
        </p:nvGraphicFramePr>
        <p:xfrm>
          <a:off x="292098" y="11812"/>
          <a:ext cx="11625246" cy="6358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0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3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75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5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4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90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17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87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45217">
                <a:tc>
                  <a:txBody>
                    <a:bodyPr/>
                    <a:lstStyle/>
                    <a:p>
                      <a:pPr algn="ctr"/>
                      <a:r>
                        <a:rPr lang="es-VE" sz="3600" dirty="0"/>
                        <a:t>ACTIVIDAD </a:t>
                      </a:r>
                      <a:endParaRPr lang="es-CO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VE" sz="3200" dirty="0"/>
                        <a:t>AÑO 1 </a:t>
                      </a:r>
                      <a:endParaRPr lang="es-CO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VE" sz="3200" dirty="0"/>
                        <a:t>AÑO 2 </a:t>
                      </a:r>
                      <a:endParaRPr lang="es-CO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6650">
                <a:tc>
                  <a:txBody>
                    <a:bodyPr/>
                    <a:lstStyle/>
                    <a:p>
                      <a:pPr algn="just"/>
                      <a:r>
                        <a:rPr lang="es-VE" sz="2400" b="1" i="0" dirty="0"/>
                        <a:t>A.2 Conformar y/o fortalecer iniciativas productivas acorde al sector de la construcción mediante trabajo colaborativo, cooperativismo y economía solidaria.</a:t>
                      </a:r>
                      <a:endParaRPr lang="es-CO" sz="2400" b="1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1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2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3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4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1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2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3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4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5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A.2.9. Formalización y legalización de las unidades productivas como líneas de trabajo de las cooperativas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51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A.2.10 Fortalecimiento de las capacidades administrativas y de gestión de las unidades de negocio (contabilidad, administración, emprendimiento)*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00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A.2.11 Producir componentes de las viviendas por autoconstrucción asistida*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00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A.2.12 Participación de </a:t>
                      </a:r>
                      <a:r>
                        <a:rPr lang="es-VE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Expoguajira</a:t>
                      </a: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s-VE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Expocesar</a:t>
                      </a: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y ruedas de negocios regionales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20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A.2.13 Evaluación de las unidades productivas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20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A.2.14 Registrar en fotografía, video y audio la implementación</a:t>
                      </a:r>
                      <a:endParaRPr lang="es-CO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20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CO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A.2.15 </a:t>
                      </a:r>
                      <a:r>
                        <a:rPr lang="es-CO" sz="20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Rendicion</a:t>
                      </a:r>
                      <a:r>
                        <a:rPr lang="es-CO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de cuentas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83757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1098998"/>
              </p:ext>
            </p:extLst>
          </p:nvPr>
        </p:nvGraphicFramePr>
        <p:xfrm>
          <a:off x="292098" y="11812"/>
          <a:ext cx="11625246" cy="6577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0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3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75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5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4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90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17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873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45217">
                <a:tc>
                  <a:txBody>
                    <a:bodyPr/>
                    <a:lstStyle/>
                    <a:p>
                      <a:pPr algn="ctr"/>
                      <a:r>
                        <a:rPr lang="es-VE" sz="3600" dirty="0"/>
                        <a:t>ACTIVIDAD </a:t>
                      </a:r>
                      <a:endParaRPr lang="es-CO" sz="3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VE" sz="3200" dirty="0"/>
                        <a:t>AÑO 1 </a:t>
                      </a:r>
                      <a:endParaRPr lang="es-CO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VE" sz="3200" dirty="0"/>
                        <a:t>AÑO 2 </a:t>
                      </a:r>
                      <a:endParaRPr lang="es-CO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1578">
                <a:tc>
                  <a:txBody>
                    <a:bodyPr/>
                    <a:lstStyle/>
                    <a:p>
                      <a:pPr algn="just"/>
                      <a:r>
                        <a:rPr lang="es-VE" sz="2000" b="1" i="0" dirty="0"/>
                        <a:t>A.3 Fortalecer el tejido social a través de la construcción de espacios, físicos y de interacción, que favorecen la reconciliación y la convivencia entre población aledaña y reincorporados.</a:t>
                      </a:r>
                      <a:endParaRPr lang="es-CO" sz="2000" b="1" i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1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2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3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4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1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2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3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VE" dirty="0"/>
                        <a:t>4</a:t>
                      </a:r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55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A.3.1.Realizar talleres con las comunidades del entorno de ambos ETCR desde una perspectiva reparadora para la identificación y definición de las infraestructuras comunitarias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51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A.3.2.Construcción colectiva de las infraestructuras comunitarias para la reconciliación, la reparación y el desarrollo local y el bienestar de la población aledaña y reincorporada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2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A.3.3. Inauguración de instalaciones comunitarias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00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A.3.4. Participar en un evento nacional y otro regional asociados al cooperativismo y la paz para socializar experiencia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20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A.3.5. Sistematización de la experiencia en </a:t>
                      </a:r>
                      <a:r>
                        <a:rPr lang="es-V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ETCR’s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20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A.3.6. Realizar en Valledupar, Riohacha y Bogotá un foro sobre la construcción de paz desde el territorio para dar a conocer la experiencia del proyecto y su impacto en la </a:t>
                      </a:r>
                      <a:r>
                        <a:rPr lang="es-VE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region</a:t>
                      </a:r>
                      <a:r>
                        <a:rPr lang="es-V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en un contexto de reconciliación, la reparación, el desarrollo local y el enfoque diferencial.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20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VE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3.7. Publicación de los productos, incluyendo documental y cartilla</a:t>
                      </a:r>
                      <a:endParaRPr lang="es-CO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CO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49639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831292" y="1931558"/>
            <a:ext cx="11946932" cy="3046988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VE" sz="2400" dirty="0"/>
              <a:t>Gobernación de La Guajira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VE" sz="2400" dirty="0"/>
              <a:t>Gobernación del Cesar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VE" sz="2400" dirty="0"/>
              <a:t>SENA La Guajira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VE" sz="2400" dirty="0"/>
              <a:t>SENA Cesar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VE" sz="2400" dirty="0"/>
              <a:t>Alcaldía de Manaure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VE" sz="2400" dirty="0"/>
              <a:t>Alcaldía de Fonseca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VE" sz="2400" dirty="0"/>
              <a:t>Cámara de Comercio de Valledupar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VE" sz="2400" dirty="0"/>
              <a:t>Cámara de Comercio La Guajira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VE" sz="2400" dirty="0" err="1"/>
              <a:t>Camacol</a:t>
            </a:r>
            <a:r>
              <a:rPr lang="es-VE" sz="2400" dirty="0"/>
              <a:t> Cesar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VE" sz="2400" dirty="0"/>
              <a:t>Sociedad de Arquitectos Cesar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VE" sz="2400" dirty="0"/>
              <a:t>Sociedad de Arquitectos La Guajira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VE" sz="2400" dirty="0"/>
              <a:t>Universidad del Área Andina 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VE" sz="2400" dirty="0" err="1"/>
              <a:t>Corpoguajira</a:t>
            </a:r>
            <a:endParaRPr lang="es-VE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VE" sz="2400" dirty="0" err="1"/>
              <a:t>Corpocesar</a:t>
            </a:r>
            <a:r>
              <a:rPr lang="es-VE" sz="2400" dirty="0"/>
              <a:t>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VE" sz="2400" dirty="0"/>
              <a:t>Misión de Verificación de la ONU</a:t>
            </a:r>
          </a:p>
          <a:p>
            <a:endParaRPr lang="es-CO" dirty="0"/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3693887" y="533855"/>
            <a:ext cx="4344794" cy="551367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VE" b="1" dirty="0">
                <a:solidFill>
                  <a:schemeClr val="bg1"/>
                </a:solidFill>
              </a:rPr>
              <a:t>ALIADOS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838665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605" y="3582237"/>
            <a:ext cx="2811780" cy="1242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167" y="3647585"/>
            <a:ext cx="3012849" cy="1306251"/>
          </a:xfrm>
          <a:prstGeom prst="rect">
            <a:avLst/>
          </a:prstGeom>
        </p:spPr>
      </p:pic>
      <p:pic>
        <p:nvPicPr>
          <p:cNvPr id="6" name="Imagen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79" y="3547947"/>
            <a:ext cx="3449320" cy="1276350"/>
          </a:xfrm>
          <a:prstGeom prst="rect">
            <a:avLst/>
          </a:prstGeom>
        </p:spPr>
      </p:pic>
      <p:pic>
        <p:nvPicPr>
          <p:cNvPr id="1026" name="Imagen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7956" y="3616058"/>
            <a:ext cx="1713902" cy="1140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0144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89544" y="1739936"/>
            <a:ext cx="6795755" cy="1308064"/>
          </a:xfrm>
          <a:solidFill>
            <a:schemeClr val="accent2"/>
          </a:solidFill>
        </p:spPr>
        <p:txBody>
          <a:bodyPr/>
          <a:lstStyle/>
          <a:p>
            <a:pPr algn="ctr"/>
            <a:r>
              <a:rPr lang="es-VE" sz="4800" b="1" dirty="0">
                <a:solidFill>
                  <a:schemeClr val="bg1"/>
                </a:solidFill>
              </a:rPr>
              <a:t>OBJETIVOS</a:t>
            </a:r>
            <a:r>
              <a:rPr lang="es-VE" dirty="0"/>
              <a:t> </a:t>
            </a:r>
            <a:endParaRPr lang="es-CO" dirty="0"/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2589544" y="3390936"/>
            <a:ext cx="6795755" cy="1663664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VE" sz="4800" b="1" dirty="0">
                <a:solidFill>
                  <a:schemeClr val="bg1"/>
                </a:solidFill>
              </a:rPr>
              <a:t>INDICADORES Y RESULTADOS ESPERADOS </a:t>
            </a:r>
            <a:r>
              <a:rPr lang="es-VE" dirty="0"/>
              <a:t>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9707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99245" y="304836"/>
            <a:ext cx="3426488" cy="750242"/>
          </a:xfrm>
          <a:solidFill>
            <a:schemeClr val="accent2"/>
          </a:solidFill>
        </p:spPr>
        <p:txBody>
          <a:bodyPr/>
          <a:lstStyle/>
          <a:p>
            <a:pPr algn="ctr"/>
            <a:r>
              <a:rPr lang="es-VE" sz="4800" b="1" dirty="0">
                <a:solidFill>
                  <a:schemeClr val="bg1"/>
                </a:solidFill>
              </a:rPr>
              <a:t>OBJETIVOS</a:t>
            </a:r>
            <a:r>
              <a:rPr lang="es-VE" dirty="0"/>
              <a:t> </a:t>
            </a:r>
            <a:endParaRPr lang="es-CO" dirty="0"/>
          </a:p>
        </p:txBody>
      </p:sp>
      <p:sp>
        <p:nvSpPr>
          <p:cNvPr id="4" name="Rectángulo 3"/>
          <p:cNvSpPr/>
          <p:nvPr/>
        </p:nvSpPr>
        <p:spPr>
          <a:xfrm>
            <a:off x="375976" y="1442287"/>
            <a:ext cx="11179629" cy="2265554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VE" sz="2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Contribuir al proceso de reincorporación social y económica de los excombatientes, propiciando la reconciliación con la comunidad aledaña, a través del desarrollo y consolidación de proyectos productivos del sector de la construcción, con enfoque integral, diferencial (género, discapacidad, étnico), inclusivo y territorial.</a:t>
            </a:r>
            <a:endParaRPr lang="es-CO" sz="2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8500905" y="4110122"/>
            <a:ext cx="3265716" cy="2149999"/>
          </a:xfrm>
          <a:prstGeom prst="rect">
            <a:avLst/>
          </a:prstGeom>
          <a:solidFill>
            <a:srgbClr val="92D05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V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 3.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V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Generar espacios de integración y relacionamiento comunitarios.</a:t>
            </a:r>
            <a:endParaRPr lang="es-CO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626923" y="4095049"/>
            <a:ext cx="3372322" cy="2165073"/>
          </a:xfrm>
          <a:prstGeom prst="rect">
            <a:avLst/>
          </a:prstGeom>
          <a:solidFill>
            <a:srgbClr val="92D05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VE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OE1.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V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Promover la inserción productiva de los excombatientes, sus familias y las comunidades aledañas.</a:t>
            </a:r>
            <a:endParaRPr lang="es-CO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4712678" y="4095050"/>
            <a:ext cx="3009698" cy="2165072"/>
          </a:xfrm>
          <a:prstGeom prst="rect">
            <a:avLst/>
          </a:prstGeom>
          <a:solidFill>
            <a:srgbClr val="92D05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V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OE 2.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V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Fomentar esquemas de economía solidaria, trabajo colaborativo y cooperativismo. </a:t>
            </a:r>
            <a:endParaRPr lang="es-CO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011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306038"/>
              </p:ext>
            </p:extLst>
          </p:nvPr>
        </p:nvGraphicFramePr>
        <p:xfrm>
          <a:off x="305638" y="153237"/>
          <a:ext cx="11475217" cy="654989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703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08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213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0464">
                <a:tc>
                  <a:txBody>
                    <a:bodyPr/>
                    <a:lstStyle/>
                    <a:p>
                      <a:pPr algn="ctr"/>
                      <a:r>
                        <a:rPr lang="es-VE" sz="2000" dirty="0"/>
                        <a:t>OBJETIVO</a:t>
                      </a:r>
                      <a:r>
                        <a:rPr lang="es-VE" sz="2000" baseline="0" dirty="0"/>
                        <a:t> ESPECIFICO No.1</a:t>
                      </a:r>
                      <a:endParaRPr lang="es-CO" sz="20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3200" dirty="0"/>
                        <a:t>INDICADORES</a:t>
                      </a:r>
                      <a:r>
                        <a:rPr lang="es-VE" sz="3200" baseline="0" dirty="0"/>
                        <a:t> /RESULTADOS </a:t>
                      </a:r>
                      <a:endParaRPr lang="es-CO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3879">
                <a:tc rowSpan="3">
                  <a:txBody>
                    <a:bodyPr/>
                    <a:lstStyle/>
                    <a:p>
                      <a:pPr algn="just"/>
                      <a:endParaRPr lang="es-VE" sz="3600" b="1" dirty="0"/>
                    </a:p>
                    <a:p>
                      <a:pPr algn="just"/>
                      <a:endParaRPr lang="es-VE" sz="3600" b="1" dirty="0"/>
                    </a:p>
                    <a:p>
                      <a:pPr algn="just"/>
                      <a:endParaRPr lang="es-VE" sz="3600" b="1" dirty="0"/>
                    </a:p>
                    <a:p>
                      <a:pPr algn="ctr"/>
                      <a:r>
                        <a:rPr lang="es-VE" sz="2400" b="0" dirty="0"/>
                        <a:t>Promover la inserción productiva de los excombatientes, sus familias y las comunidades aledañas</a:t>
                      </a:r>
                      <a:endParaRPr lang="es-CO" sz="1400" b="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s-VE" sz="2400" dirty="0"/>
                    </a:p>
                    <a:p>
                      <a:r>
                        <a:rPr lang="es-VE" sz="2400" dirty="0"/>
                        <a:t>- 350 excombatientes, 65.1% hombres y 34.4% mujeres, y sus familias han  encontrado estrategias productivas para su inserción económica. </a:t>
                      </a:r>
                      <a:endParaRPr lang="es-CO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VE" sz="2400" dirty="0"/>
                        <a:t>- Se ha identificado en un 100% los saberes y necesidades de los excombatientes en el área de la construcción y economía solidaria, con enfoque diferencial y territorial.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3830">
                <a:tc v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VE" sz="2400" dirty="0"/>
                        <a:t>- 200 hombres y mujeres se han capacitado en construcción sostenible y eco arquitectura.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39890">
                <a:tc v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VE" sz="2400" dirty="0"/>
                        <a:t>- 30 personas de las comunidades aledañas,  han obtenido las condiciones sociales y económicas vincularse a la inserción productiva. </a:t>
                      </a:r>
                      <a:endParaRPr lang="es-CO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dirty="0"/>
                        <a:t>- 200 mujeres han adquirido los conocimientos y habilidades necesarias para emprender iniciativas de economía social/solidaria y sustentabilidad para aportar al desarrollo local.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6103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8015668"/>
              </p:ext>
            </p:extLst>
          </p:nvPr>
        </p:nvGraphicFramePr>
        <p:xfrm>
          <a:off x="254838" y="181177"/>
          <a:ext cx="11475217" cy="631180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4502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8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46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7949">
                <a:tc>
                  <a:txBody>
                    <a:bodyPr/>
                    <a:lstStyle/>
                    <a:p>
                      <a:pPr algn="ctr"/>
                      <a:r>
                        <a:rPr lang="es-VE" sz="2000" dirty="0"/>
                        <a:t>OBJETIVO</a:t>
                      </a:r>
                      <a:r>
                        <a:rPr lang="es-VE" sz="2000" baseline="0" dirty="0"/>
                        <a:t> ESPECIFICO No.2</a:t>
                      </a:r>
                      <a:endParaRPr lang="es-CO" sz="20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3200" dirty="0"/>
                        <a:t>INDICADORES</a:t>
                      </a:r>
                      <a:r>
                        <a:rPr lang="es-VE" sz="3200" baseline="0" dirty="0"/>
                        <a:t> /RESULTADOS </a:t>
                      </a:r>
                      <a:endParaRPr lang="es-CO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4983">
                <a:tc rowSpan="6">
                  <a:txBody>
                    <a:bodyPr/>
                    <a:lstStyle/>
                    <a:p>
                      <a:pPr algn="ctr"/>
                      <a:endParaRPr lang="es-VE" sz="18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es-VE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VE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Conformar y/o fortalecer </a:t>
                      </a:r>
                      <a:r>
                        <a:rPr lang="es-VE" sz="24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iniciativas productivas acorde al sector de la construcción mediante trabajo colaborativo, cooperativismo y</a:t>
                      </a:r>
                      <a:r>
                        <a:rPr lang="es-VE" sz="2400" b="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economía</a:t>
                      </a:r>
                      <a:r>
                        <a:rPr lang="es-VE" sz="24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solidaria</a:t>
                      </a:r>
                      <a:r>
                        <a:rPr lang="es-VE" sz="28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algn="ctr"/>
                      <a:endParaRPr lang="es-CO" sz="1200" b="0" dirty="0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_tradnl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_tradnl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Cooperativas que integran el 90% de los hombres y mujeres ex combatientes  son consolidadas, fortalecidas y funcionan con esquemas de economía solidaria y trabajo colaborativo. </a:t>
                      </a:r>
                      <a:endParaRPr lang="es-CO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s-CO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VE" sz="1800" dirty="0"/>
                        <a:t>160 excombatientes y 20 personas de las comunidades aledañas han participado de la implementación de las unidades productivas del sector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516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VE" sz="1800" dirty="0"/>
                        <a:t>200 hombres y mujeres se han capacitado en talleres teóricos prácticos en las líneas de ferretería, carpintería, fábrica de ladrillos y cerrajería.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754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VE" sz="1800" dirty="0"/>
                        <a:t>160 excombatientes, se desempeñan y vinculan laboralmente en el área de ferretería, carpintería, fábrica de ladrillos, cerrajería/transportadora de materiales.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159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VE" sz="1800" dirty="0"/>
                        <a:t>4 unidades productivas del sector de la construcción funcionan permanentemente en los ETCR y entornos comunitarios.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4783">
                <a:tc v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VE" sz="1800" dirty="0"/>
                        <a:t>2 Cooperativas consolidadas integran a su plan de acción ejes de economía solidaria y las líneas  productivas para la construcción sostenible y eco arquitectura. </a:t>
                      </a:r>
                    </a:p>
                    <a:p>
                      <a:endParaRPr lang="es-VE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3345">
                <a:tc v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dirty="0"/>
                        <a:t>70% los productos son comercializados en el mercado local.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7881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355707"/>
              </p:ext>
            </p:extLst>
          </p:nvPr>
        </p:nvGraphicFramePr>
        <p:xfrm>
          <a:off x="254838" y="181177"/>
          <a:ext cx="11475217" cy="64617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691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46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7949">
                <a:tc>
                  <a:txBody>
                    <a:bodyPr/>
                    <a:lstStyle/>
                    <a:p>
                      <a:pPr algn="ctr"/>
                      <a:r>
                        <a:rPr lang="es-VE" sz="2000" dirty="0"/>
                        <a:t>OBJETIVO</a:t>
                      </a:r>
                      <a:r>
                        <a:rPr lang="es-VE" sz="2000" baseline="0" dirty="0"/>
                        <a:t> ESPECIFICO No.3</a:t>
                      </a:r>
                      <a:endParaRPr lang="es-CO" sz="20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3200" dirty="0"/>
                        <a:t>INDICADORES</a:t>
                      </a:r>
                      <a:r>
                        <a:rPr lang="es-VE" sz="3200" baseline="0" dirty="0"/>
                        <a:t> /RESULTADOS </a:t>
                      </a:r>
                      <a:endParaRPr lang="es-CO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0146">
                <a:tc rowSpan="3">
                  <a:txBody>
                    <a:bodyPr/>
                    <a:lstStyle/>
                    <a:p>
                      <a:pPr algn="ctr"/>
                      <a:endParaRPr lang="es-VE" sz="1600" b="0" dirty="0"/>
                    </a:p>
                    <a:p>
                      <a:pPr algn="ctr"/>
                      <a:endParaRPr lang="es-VE" sz="1600" b="0" dirty="0"/>
                    </a:p>
                    <a:p>
                      <a:pPr algn="ctr"/>
                      <a:endParaRPr lang="es-VE" sz="1600" b="0" dirty="0"/>
                    </a:p>
                    <a:p>
                      <a:pPr algn="ctr"/>
                      <a:endParaRPr lang="es-VE" sz="1600" b="0" dirty="0"/>
                    </a:p>
                    <a:p>
                      <a:pPr algn="ctr"/>
                      <a:endParaRPr lang="es-VE" sz="1600" b="0" dirty="0"/>
                    </a:p>
                    <a:p>
                      <a:pPr algn="ctr"/>
                      <a:r>
                        <a:rPr lang="es-VE" sz="2400" b="0" dirty="0"/>
                        <a:t>Generar espacios de integración y relacionamiento comunitarios.</a:t>
                      </a:r>
                      <a:endParaRPr lang="es-CO" sz="2400" b="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es-VE" sz="2000" dirty="0"/>
                    </a:p>
                    <a:p>
                      <a:r>
                        <a:rPr lang="es-VE" sz="2400" dirty="0"/>
                        <a:t>10 espacios permanentes de dialogo, trabajo conjunto e integración entre excombatientes, familias y comunidades aledañas para el relacionamiento comunitario y la reconciliación</a:t>
                      </a:r>
                      <a:r>
                        <a:rPr lang="es-VE" sz="2000" dirty="0"/>
                        <a:t>. </a:t>
                      </a:r>
                      <a:endParaRPr lang="es-CO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VE" sz="2400" dirty="0"/>
                        <a:t>80% de los excombatientes y 60% de miembros de comunidades aledañas participan en la toma de decisiones respecto a la infraestructura comunitaria</a:t>
                      </a:r>
                    </a:p>
                    <a:p>
                      <a:endParaRPr lang="es-V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914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VE" sz="2400" dirty="0"/>
                        <a:t>2 infraestructuras comunitarias son construidas de manera colectiva para la reconciliación, la reparación y el desarrollo local  y el bienestar de la población aledaña y reincorporada. </a:t>
                      </a:r>
                    </a:p>
                    <a:p>
                      <a:endParaRPr lang="es-V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38128">
                <a:tc v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dirty="0"/>
                        <a:t>El 90% de los excombatientes, sus familias y comunidades utilizan las infraestructuras comunitarias para encuentros y actividades sociales, culturales y económicas</a:t>
                      </a:r>
                    </a:p>
                    <a:p>
                      <a:endParaRPr lang="es-V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5108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29244" y="2171736"/>
            <a:ext cx="6795755" cy="1308064"/>
          </a:xfrm>
          <a:solidFill>
            <a:schemeClr val="accent2"/>
          </a:solidFill>
        </p:spPr>
        <p:txBody>
          <a:bodyPr/>
          <a:lstStyle/>
          <a:p>
            <a:pPr algn="ctr"/>
            <a:r>
              <a:rPr lang="es-VE" sz="4800" b="1" dirty="0">
                <a:solidFill>
                  <a:schemeClr val="bg1"/>
                </a:solidFill>
              </a:rPr>
              <a:t>PRESUPUESTO</a:t>
            </a:r>
            <a:r>
              <a:rPr lang="es-VE" dirty="0"/>
              <a:t>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52043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949184"/>
              </p:ext>
            </p:extLst>
          </p:nvPr>
        </p:nvGraphicFramePr>
        <p:xfrm>
          <a:off x="127000" y="467518"/>
          <a:ext cx="11950700" cy="5865736"/>
        </p:xfrm>
        <a:graphic>
          <a:graphicData uri="http://schemas.openxmlformats.org/drawingml/2006/table">
            <a:tbl>
              <a:tblPr/>
              <a:tblGrid>
                <a:gridCol w="2395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57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1068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 Gastos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2400" b="1" i="0" u="none" strike="noStrike">
                          <a:effectLst/>
                          <a:latin typeface="Arial" panose="020B0604020202020204" pitchFamily="34" charset="0"/>
                        </a:rPr>
                        <a:t> Coste total</a:t>
                      </a:r>
                      <a:br>
                        <a:rPr lang="es-CO" sz="2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CO" sz="2400" b="1" i="0" u="none" strike="noStrike">
                          <a:effectLst/>
                          <a:latin typeface="Arial" panose="020B0604020202020204" pitchFamily="34" charset="0"/>
                        </a:rPr>
                        <a:t>(en EUR)3 </a:t>
                      </a:r>
                    </a:p>
                  </a:txBody>
                  <a:tcPr marL="0" marR="0" marT="0" marB="0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 Valor (</a:t>
                      </a:r>
                      <a:r>
                        <a:rPr lang="es-CO" sz="2400" b="1" i="0" u="none" strike="noStrike" dirty="0" err="1">
                          <a:effectLst/>
                          <a:latin typeface="Arial" panose="020B0604020202020204" pitchFamily="34" charset="0"/>
                        </a:rPr>
                        <a:t>COPs</a:t>
                      </a:r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)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2400" b="1" i="0" u="none" strike="noStrike">
                          <a:effectLst/>
                          <a:latin typeface="Arial" panose="020B0604020202020204" pitchFamily="34" charset="0"/>
                        </a:rPr>
                        <a:t> Coste total</a:t>
                      </a:r>
                      <a:br>
                        <a:rPr lang="es-CO" sz="2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s-CO" sz="2400" b="1" i="0" u="none" strike="noStrike">
                          <a:effectLst/>
                          <a:latin typeface="Arial" panose="020B0604020202020204" pitchFamily="34" charset="0"/>
                        </a:rPr>
                        <a:t>(en EUR)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 Valor</a:t>
                      </a:r>
                    </a:p>
                    <a:p>
                      <a:pPr algn="ctr" fontAlgn="t"/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 (</a:t>
                      </a:r>
                      <a:r>
                        <a:rPr lang="es-CO" sz="2400" b="1" i="0" u="none" strike="noStrike" dirty="0" err="1">
                          <a:effectLst/>
                          <a:latin typeface="Arial" panose="020B0604020202020204" pitchFamily="34" charset="0"/>
                        </a:rPr>
                        <a:t>COPs</a:t>
                      </a:r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)  1er año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0247"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1" i="1" u="none" strike="noStrike">
                          <a:effectLst/>
                          <a:latin typeface="Arial" panose="020B0604020202020204" pitchFamily="34" charset="0"/>
                        </a:rPr>
                        <a:t> Subtotal Recursos humanos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128.218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1" u="none" strike="noStrike" dirty="0">
                          <a:effectLst/>
                          <a:latin typeface="Arial" panose="020B0604020202020204" pitchFamily="34" charset="0"/>
                        </a:rPr>
                        <a:t>431.582.617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60.157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0" i="0" u="none" strike="noStrike" dirty="0">
                          <a:effectLst/>
                          <a:latin typeface="Arial" panose="020B0604020202020204" pitchFamily="34" charset="0"/>
                        </a:rPr>
                        <a:t>202.489.600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0247"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1" i="1" u="none" strike="noStrike">
                          <a:effectLst/>
                          <a:latin typeface="Arial" panose="020B0604020202020204" pitchFamily="34" charset="0"/>
                        </a:rPr>
                        <a:t> Subtotal Viajes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2.980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1" u="none" strike="noStrike" dirty="0">
                          <a:effectLst/>
                          <a:latin typeface="Arial" panose="020B0604020202020204" pitchFamily="34" charset="0"/>
                        </a:rPr>
                        <a:t>10.030.212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2.980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0" i="0" u="none" strike="noStrike" dirty="0">
                          <a:effectLst/>
                          <a:latin typeface="Arial" panose="020B0604020202020204" pitchFamily="34" charset="0"/>
                        </a:rPr>
                        <a:t>10.030.212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0247"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1" i="1" u="none" strike="noStrike">
                          <a:effectLst/>
                          <a:latin typeface="Arial" panose="020B0604020202020204" pitchFamily="34" charset="0"/>
                        </a:rPr>
                        <a:t> Subtotal Equipos y material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521.520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1" u="none" strike="noStrike" dirty="0">
                          <a:effectLst/>
                          <a:latin typeface="Arial" panose="020B0604020202020204" pitchFamily="34" charset="0"/>
                        </a:rPr>
                        <a:t>1.755.436.925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421.778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0" i="0" u="none" strike="noStrike" dirty="0">
                          <a:effectLst/>
                          <a:latin typeface="Arial" panose="020B0604020202020204" pitchFamily="34" charset="0"/>
                        </a:rPr>
                        <a:t>1.419.703.581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0247"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1" i="1" u="none" strike="noStrike">
                          <a:effectLst/>
                          <a:latin typeface="Arial" panose="020B0604020202020204" pitchFamily="34" charset="0"/>
                        </a:rPr>
                        <a:t> Subtotal Oficina local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5.316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1" u="none" strike="noStrike" dirty="0">
                          <a:effectLst/>
                          <a:latin typeface="Arial" panose="020B0604020202020204" pitchFamily="34" charset="0"/>
                        </a:rPr>
                        <a:t>17.895.882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5.316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0" i="0" u="none" strike="noStrike" dirty="0">
                          <a:effectLst/>
                          <a:latin typeface="Arial" panose="020B0604020202020204" pitchFamily="34" charset="0"/>
                        </a:rPr>
                        <a:t> 17.892.693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0247"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1" i="1" u="none" strike="noStrike">
                          <a:effectLst/>
                          <a:latin typeface="Arial" panose="020B0604020202020204" pitchFamily="34" charset="0"/>
                        </a:rPr>
                        <a:t> Subtotal Otros costes, servicios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20.967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1" u="none" strike="noStrike">
                          <a:effectLst/>
                          <a:latin typeface="Arial" panose="020B0604020202020204" pitchFamily="34" charset="0"/>
                        </a:rPr>
                        <a:t>70.573.568 </a:t>
                      </a:r>
                      <a:endParaRPr lang="es-CO" sz="2400" b="1" i="1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20.967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0" i="0" u="none" strike="noStrike" dirty="0">
                          <a:effectLst/>
                          <a:latin typeface="Arial" panose="020B0604020202020204" pitchFamily="34" charset="0"/>
                        </a:rPr>
                        <a:t>  70.573.568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0247">
                <a:tc>
                  <a:txBody>
                    <a:bodyPr/>
                    <a:lstStyle/>
                    <a:p>
                      <a:pPr algn="l" fontAlgn="ctr"/>
                      <a:r>
                        <a:rPr lang="es-VE" sz="1800" b="1" i="0" u="none" strike="noStrike" dirty="0">
                          <a:effectLst/>
                          <a:latin typeface="Arial" panose="020B0604020202020204" pitchFamily="34" charset="0"/>
                        </a:rPr>
                        <a:t>Subtotal costes directos elegibles de la acción (1-6)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679.001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1" u="none" strike="noStrike" dirty="0">
                          <a:effectLst/>
                          <a:latin typeface="Arial" panose="020B0604020202020204" pitchFamily="34" charset="0"/>
                        </a:rPr>
                        <a:t>2.285.516.016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  511.197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0" i="0" u="none" strike="noStrike" dirty="0">
                          <a:effectLst/>
                          <a:latin typeface="Arial" panose="020B0604020202020204" pitchFamily="34" charset="0"/>
                        </a:rPr>
                        <a:t>    1.720.689.654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81012">
                <a:tc>
                  <a:txBody>
                    <a:bodyPr/>
                    <a:lstStyle/>
                    <a:p>
                      <a:pPr algn="l" fontAlgn="ctr"/>
                      <a:r>
                        <a:rPr lang="es-VE" sz="1800" b="1" i="0" u="none" strike="noStrike" dirty="0">
                          <a:effectLst/>
                          <a:latin typeface="Arial" panose="020B0604020202020204" pitchFamily="34" charset="0"/>
                        </a:rPr>
                        <a:t> Total de costes elegibles de la acción, excluida la reserva (7+8)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699.998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1" u="none" strike="noStrike" dirty="0">
                          <a:effectLst/>
                          <a:latin typeface="Arial" panose="020B0604020202020204" pitchFamily="34" charset="0"/>
                        </a:rPr>
                        <a:t> 2.356.194.791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1" i="0" u="none" strike="noStrike" dirty="0">
                          <a:effectLst/>
                          <a:latin typeface="Arial" panose="020B0604020202020204" pitchFamily="34" charset="0"/>
                        </a:rPr>
                        <a:t> 532.195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2400" b="0" i="0" u="none" strike="noStrike" dirty="0">
                          <a:effectLst/>
                          <a:latin typeface="Arial" panose="020B0604020202020204" pitchFamily="34" charset="0"/>
                        </a:rPr>
                        <a:t>  1.791.368.429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8" name="CuadroTexto 7"/>
          <p:cNvSpPr txBox="1"/>
          <p:nvPr/>
        </p:nvSpPr>
        <p:spPr>
          <a:xfrm>
            <a:off x="431800" y="6333254"/>
            <a:ext cx="2864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/>
              <a:t> </a:t>
            </a:r>
            <a:r>
              <a:rPr lang="es-VE" sz="2800" b="1" dirty="0"/>
              <a:t>Valor EUR x 3.366</a:t>
            </a:r>
            <a:endParaRPr lang="es-CO" sz="2800" b="1" dirty="0"/>
          </a:p>
        </p:txBody>
      </p:sp>
    </p:spTree>
    <p:extLst>
      <p:ext uri="{BB962C8B-B14F-4D97-AF65-F5344CB8AC3E}">
        <p14:creationId xmlns:p14="http://schemas.microsoft.com/office/powerpoint/2010/main" val="606660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12800" y="2308225"/>
            <a:ext cx="10515600" cy="1325563"/>
          </a:xfrm>
        </p:spPr>
        <p:txBody>
          <a:bodyPr>
            <a:normAutofit/>
          </a:bodyPr>
          <a:lstStyle/>
          <a:p>
            <a:r>
              <a:rPr lang="es-VE" dirty="0"/>
              <a:t>- </a:t>
            </a:r>
            <a:endParaRPr lang="es-CO" dirty="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2672723" y="266736"/>
            <a:ext cx="6204578" cy="888964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VE" sz="4800" b="1" dirty="0">
                <a:solidFill>
                  <a:schemeClr val="bg1"/>
                </a:solidFill>
              </a:rPr>
              <a:t>Notas Presupuesto </a:t>
            </a:r>
            <a:endParaRPr lang="es-CO" dirty="0"/>
          </a:p>
        </p:txBody>
      </p:sp>
      <p:sp>
        <p:nvSpPr>
          <p:cNvPr id="5" name="CuadroTexto 4"/>
          <p:cNvSpPr txBox="1"/>
          <p:nvPr/>
        </p:nvSpPr>
        <p:spPr>
          <a:xfrm>
            <a:off x="330200" y="1471394"/>
            <a:ext cx="114808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s-VE" sz="2800" b="1" dirty="0"/>
              <a:t>Los </a:t>
            </a:r>
            <a:r>
              <a:rPr lang="es-VE" sz="2800" b="1" i="1" dirty="0"/>
              <a:t>recursos humanos </a:t>
            </a:r>
            <a:r>
              <a:rPr lang="es-VE" sz="2800" b="1" dirty="0"/>
              <a:t>incluyen personal técnico y administrativo. El técnico comprende 34 personas (5 x unidad productiva ) x 3 meses con una beca de 400.000. Adicional 4 conductores  x 6 meses. El personal administrativo se contratará x 24 meses.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es-VE" sz="2800" b="1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VE" sz="2800" b="1" dirty="0"/>
              <a:t>En </a:t>
            </a:r>
            <a:r>
              <a:rPr lang="es-VE" sz="2800" b="1" i="1" dirty="0"/>
              <a:t>Otros Costes,</a:t>
            </a:r>
            <a:r>
              <a:rPr lang="es-VE" sz="2800" b="1" dirty="0"/>
              <a:t> los gastos de auditoría son de $23.566.148. Mientras que la utilidad se calculó en $70.691.374.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es-VE" sz="2800" b="1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VE" sz="2800" b="1" dirty="0"/>
              <a:t>La contrapartida es de 69.000 EUR que se deben justificar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es-VE" sz="2800" b="1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VE" sz="2800" b="1" dirty="0"/>
              <a:t>La tasa de cambio y le exención impuestos darán margen para maniobrar </a:t>
            </a:r>
            <a:endParaRPr lang="es-CO" sz="2800" b="1" dirty="0"/>
          </a:p>
        </p:txBody>
      </p:sp>
    </p:spTree>
    <p:extLst>
      <p:ext uri="{BB962C8B-B14F-4D97-AF65-F5344CB8AC3E}">
        <p14:creationId xmlns:p14="http://schemas.microsoft.com/office/powerpoint/2010/main" val="15976445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2536</TotalTime>
  <Words>1784</Words>
  <Application>Microsoft Office PowerPoint</Application>
  <PresentationFormat>Panorámica</PresentationFormat>
  <Paragraphs>239</Paragraphs>
  <Slides>19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Wingdings</vt:lpstr>
      <vt:lpstr>Tema de Office</vt:lpstr>
      <vt:lpstr>Presentación de PowerPoint</vt:lpstr>
      <vt:lpstr>OBJETIVOS </vt:lpstr>
      <vt:lpstr>OBJETIVOS </vt:lpstr>
      <vt:lpstr>Presentación de PowerPoint</vt:lpstr>
      <vt:lpstr>Presentación de PowerPoint</vt:lpstr>
      <vt:lpstr>Presentación de PowerPoint</vt:lpstr>
      <vt:lpstr>PRESUPUESTO </vt:lpstr>
      <vt:lpstr>Presentación de PowerPoint</vt:lpstr>
      <vt:lpstr>- </vt:lpstr>
      <vt:lpstr>Presentación de PowerPoint</vt:lpstr>
      <vt:lpstr>CRONOGRAMA GENERAL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Elvira-PC</dc:creator>
  <cp:lastModifiedBy>USUARIO</cp:lastModifiedBy>
  <cp:revision>46</cp:revision>
  <dcterms:created xsi:type="dcterms:W3CDTF">2019-01-29T16:35:16Z</dcterms:created>
  <dcterms:modified xsi:type="dcterms:W3CDTF">2019-02-02T00:45:17Z</dcterms:modified>
</cp:coreProperties>
</file>